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432" r:id="rId2"/>
    <p:sldId id="414" r:id="rId3"/>
    <p:sldId id="431" r:id="rId4"/>
    <p:sldId id="430" r:id="rId5"/>
    <p:sldId id="429" r:id="rId6"/>
    <p:sldId id="428" r:id="rId7"/>
    <p:sldId id="419" r:id="rId8"/>
    <p:sldId id="420" r:id="rId9"/>
    <p:sldId id="421" r:id="rId10"/>
    <p:sldId id="427" r:id="rId11"/>
    <p:sldId id="425" r:id="rId12"/>
    <p:sldId id="426" r:id="rId13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05" autoAdjust="0"/>
    <p:restoredTop sz="89089" autoAdjust="0"/>
  </p:normalViewPr>
  <p:slideViewPr>
    <p:cSldViewPr>
      <p:cViewPr varScale="1">
        <p:scale>
          <a:sx n="95" d="100"/>
          <a:sy n="95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31B3D61-1B3E-4F38-90E2-CF89FDC52A7F}" type="datetimeFigureOut">
              <a:rPr lang="en-US"/>
              <a:pPr>
                <a:defRPr/>
              </a:pPr>
              <a:t>7/29/2013</a:t>
            </a:fld>
            <a:endParaRPr lang="en-US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0CD841A-7EC1-4EF0-AC0F-BF9FA2826E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132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87FD1-080E-4619-A388-30E37609521C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61DC1-335A-4F22-BA31-33D90A30EB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3E79B-4006-4CE7-911A-70D6A9929F09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1A72B-FB86-47C6-996C-2CD11FD0EF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1ACF1-9304-4C05-800F-1021EDDD899C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42F5A-FE14-408A-80AE-2BCB2F06D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89823-A2A7-454D-9DED-3E42BB76FFD8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55447-ACB6-4956-9433-67FDC1FA5A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A9FBF-E584-4910-B67C-2C1FC4F7AFFE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21BC8-C62B-4D3D-A22D-04B155304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8BD0B-F0D6-40DE-BD7A-5D00FE3FEE00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9D2D8-3893-47B9-B5BE-7C7C4365E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6FA22-F50D-4381-BDB3-CACE19FDA753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03839-59F4-48A2-A3FF-6A34C37BB7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B7A6B-57C0-4E1E-9916-AFF53E00BFB3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6481B-9907-43E5-B169-F27428049A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2D2FB-30C6-4A37-B9B7-FE1BD827AAB2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7F905-23A4-4F7F-AA53-5292E2E787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AF4B2-32EF-4241-BB42-644ED660734F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53F79-46D1-4B13-9267-56027CCD62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8FFF6-28C1-4A53-B83F-8D33604539D8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B7097-760E-4C5A-8417-403ABA2FD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96838"/>
            <a:ext cx="6000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C23CFE1-5D5D-4948-97F6-E7B1866FCD92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EF6EBD-2EA3-43FA-A774-A637B26C31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Rectangle 3"/>
          <p:cNvSpPr>
            <a:spLocks noChangeArrowheads="1"/>
          </p:cNvSpPr>
          <p:nvPr userDrawn="1"/>
        </p:nvSpPr>
        <p:spPr bwMode="auto">
          <a:xfrm>
            <a:off x="177800" y="227013"/>
            <a:ext cx="309880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900">
                <a:solidFill>
                  <a:srgbClr val="999999"/>
                </a:solidFill>
                <a:cs typeface="Times New Roman" pitchFamily="18" charset="0"/>
              </a:rPr>
              <a:t>National Aeronautics and Space Administration</a:t>
            </a:r>
            <a:endParaRPr lang="en-US" sz="900"/>
          </a:p>
        </p:txBody>
      </p:sp>
      <p:sp>
        <p:nvSpPr>
          <p:cNvPr id="1033" name="Rectangle 4"/>
          <p:cNvSpPr>
            <a:spLocks noChangeArrowheads="1"/>
          </p:cNvSpPr>
          <p:nvPr userDrawn="1"/>
        </p:nvSpPr>
        <p:spPr bwMode="auto">
          <a:xfrm>
            <a:off x="304800" y="6459538"/>
            <a:ext cx="85344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2743200" algn="ctr"/>
                <a:tab pos="5486400" algn="r"/>
              </a:tabLst>
            </a:pPr>
            <a:r>
              <a:rPr lang="en-US" sz="800">
                <a:solidFill>
                  <a:srgbClr val="999999"/>
                </a:solidFill>
              </a:rPr>
              <a:t>Expedition Earth and Beyond:  Astromaterials Research and Exploration Science (ARES) Education </a:t>
            </a:r>
            <a:endParaRPr lang="en-US" sz="800"/>
          </a:p>
          <a:p>
            <a:pPr algn="ctr" eaLnBrk="0" hangingPunct="0">
              <a:tabLst>
                <a:tab pos="2743200" algn="ctr"/>
                <a:tab pos="5486400" algn="r"/>
              </a:tabLst>
            </a:pPr>
            <a:r>
              <a:rPr lang="en-US" sz="800">
                <a:solidFill>
                  <a:srgbClr val="999999"/>
                </a:solidFill>
              </a:rPr>
              <a:t>NASA Johnson Space Center</a:t>
            </a:r>
            <a:endParaRPr lang="en-US" sz="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87869" y="896937"/>
            <a:ext cx="7970169" cy="5665956"/>
            <a:chOff x="587869" y="896937"/>
            <a:chExt cx="7970169" cy="5665956"/>
          </a:xfrm>
        </p:grpSpPr>
        <p:pic>
          <p:nvPicPr>
            <p:cNvPr id="10242" name="Picture 2" descr="http://eol.jsc.nasa.gov/sseop/images/ESC/large/ISS006/ISS006-E-16068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87869" y="896937"/>
              <a:ext cx="7968263" cy="5265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056" name="Group 17"/>
            <p:cNvGrpSpPr>
              <a:grpSpLocks/>
            </p:cNvGrpSpPr>
            <p:nvPr/>
          </p:nvGrpSpPr>
          <p:grpSpPr bwMode="auto">
            <a:xfrm rot="10628083">
              <a:off x="606957" y="5751128"/>
              <a:ext cx="602803" cy="302950"/>
              <a:chOff x="669382" y="5569406"/>
              <a:chExt cx="614055" cy="307808"/>
            </a:xfrm>
          </p:grpSpPr>
          <p:grpSp>
            <p:nvGrpSpPr>
              <p:cNvPr id="2058" name="Group 10"/>
              <p:cNvGrpSpPr>
                <a:grpSpLocks/>
              </p:cNvGrpSpPr>
              <p:nvPr/>
            </p:nvGrpSpPr>
            <p:grpSpPr bwMode="auto">
              <a:xfrm rot="10278221">
                <a:off x="669382" y="5607844"/>
                <a:ext cx="614055" cy="204922"/>
                <a:chOff x="1219599" y="5105047"/>
                <a:chExt cx="685008" cy="228602"/>
              </a:xfrm>
            </p:grpSpPr>
            <p:grpSp>
              <p:nvGrpSpPr>
                <p:cNvPr id="2060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4" name="Oval 13"/>
                  <p:cNvSpPr/>
                  <p:nvPr/>
                </p:nvSpPr>
                <p:spPr>
                  <a:xfrm>
                    <a:off x="479946" y="4970466"/>
                    <a:ext cx="228515" cy="229107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5" name="Straight Arrow Connector 14"/>
                  <p:cNvCxnSpPr/>
                  <p:nvPr/>
                </p:nvCxnSpPr>
                <p:spPr>
                  <a:xfrm rot="5400000" flipH="1" flipV="1">
                    <a:off x="476212" y="4859255"/>
                    <a:ext cx="229106" cy="1799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Straight Connector 15"/>
                  <p:cNvCxnSpPr>
                    <a:stCxn id="14" idx="4"/>
                  </p:cNvCxnSpPr>
                  <p:nvPr/>
                </p:nvCxnSpPr>
                <p:spPr>
                  <a:xfrm rot="5400000">
                    <a:off x="478903" y="5303803"/>
                    <a:ext cx="227303" cy="1799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" name="Straight Connector 12"/>
                <p:cNvCxnSpPr/>
                <p:nvPr/>
              </p:nvCxnSpPr>
              <p:spPr>
                <a:xfrm rot="11486297">
                  <a:off x="1331527" y="5096267"/>
                  <a:ext cx="137103" cy="37786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Text Box 8"/>
              <p:cNvSpPr txBox="1">
                <a:spLocks noChangeArrowheads="1"/>
              </p:cNvSpPr>
              <p:nvPr/>
            </p:nvSpPr>
            <p:spPr bwMode="auto">
              <a:xfrm rot="10971917">
                <a:off x="843879" y="5574524"/>
                <a:ext cx="302403" cy="3080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  <p:cxnSp>
          <p:nvCxnSpPr>
            <p:cNvPr id="25" name="Straight Connector 24"/>
            <p:cNvCxnSpPr/>
            <p:nvPr/>
          </p:nvCxnSpPr>
          <p:spPr bwMode="auto">
            <a:xfrm>
              <a:off x="4462463" y="3390900"/>
              <a:ext cx="657225" cy="171450"/>
            </a:xfrm>
            <a:prstGeom prst="line">
              <a:avLst/>
            </a:prstGeom>
            <a:ln w="28575"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3" name="TextBox 17"/>
            <p:cNvSpPr txBox="1">
              <a:spLocks noChangeArrowheads="1"/>
            </p:cNvSpPr>
            <p:nvPr/>
          </p:nvSpPr>
          <p:spPr bwMode="auto">
            <a:xfrm>
              <a:off x="618960" y="6172035"/>
              <a:ext cx="1134078" cy="246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000"/>
                <a:t>ISS006-E-16068</a:t>
              </a:r>
            </a:p>
          </p:txBody>
        </p:sp>
        <p:sp>
          <p:nvSpPr>
            <p:cNvPr id="2054" name="TextBox 17"/>
            <p:cNvSpPr txBox="1">
              <a:spLocks noChangeArrowheads="1"/>
            </p:cNvSpPr>
            <p:nvPr/>
          </p:nvSpPr>
          <p:spPr bwMode="auto">
            <a:xfrm>
              <a:off x="6608465" y="6162783"/>
              <a:ext cx="194957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Red line  </a:t>
              </a:r>
              <a:r>
                <a:rPr lang="en-US" sz="1000" b="1" dirty="0"/>
                <a:t>≈ </a:t>
              </a:r>
              <a:r>
                <a:rPr lang="en-US" sz="1000" dirty="0" smtClean="0"/>
                <a:t>2.5 </a:t>
              </a:r>
              <a:r>
                <a:rPr lang="en-US" sz="1000" dirty="0"/>
                <a:t>km</a:t>
              </a:r>
            </a:p>
            <a:p>
              <a:pPr algn="r"/>
              <a:r>
                <a:rPr lang="en-US" sz="1000" dirty="0"/>
                <a:t>Blue Marble Matches Image #1</a:t>
              </a:r>
            </a:p>
          </p:txBody>
        </p:sp>
      </p:grpSp>
      <p:sp>
        <p:nvSpPr>
          <p:cNvPr id="2051" name="TextBox 20"/>
          <p:cNvSpPr txBox="1">
            <a:spLocks noChangeArrowheads="1"/>
          </p:cNvSpPr>
          <p:nvPr/>
        </p:nvSpPr>
        <p:spPr bwMode="auto">
          <a:xfrm>
            <a:off x="2324100" y="55403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Roter Kamm Crater (Namibia)</a:t>
            </a:r>
          </a:p>
        </p:txBody>
      </p:sp>
    </p:spTree>
    <p:extLst>
      <p:ext uri="{BB962C8B-B14F-4D97-AF65-F5344CB8AC3E}">
        <p14:creationId xmlns:p14="http://schemas.microsoft.com/office/powerpoint/2010/main" val="162646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/>
              <a:t>EARTH:  </a:t>
            </a:r>
            <a:r>
              <a:rPr lang="en-US" sz="1600" b="1" i="1" dirty="0" smtClean="0"/>
              <a:t>Clearwater Lakes (Canada)</a:t>
            </a:r>
            <a:endParaRPr lang="en-US" sz="1600" b="1" i="1" dirty="0"/>
          </a:p>
        </p:txBody>
      </p:sp>
      <p:grpSp>
        <p:nvGrpSpPr>
          <p:cNvPr id="8" name="Group 7"/>
          <p:cNvGrpSpPr/>
          <p:nvPr/>
        </p:nvGrpSpPr>
        <p:grpSpPr>
          <a:xfrm>
            <a:off x="1178050" y="894179"/>
            <a:ext cx="6787902" cy="5600442"/>
            <a:chOff x="1178050" y="894179"/>
            <a:chExt cx="6787902" cy="5600442"/>
          </a:xfrm>
        </p:grpSpPr>
        <p:pic>
          <p:nvPicPr>
            <p:cNvPr id="18" name="Picture 2" descr="http://eol.jsc.nasa.gov/sseop/images/EFS/highres/STS61A/STS61A-35-86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 rot="10800000">
              <a:off x="1178050" y="894179"/>
              <a:ext cx="6787902" cy="5354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21" name="TextBox 19"/>
            <p:cNvSpPr txBox="1">
              <a:spLocks noChangeArrowheads="1"/>
            </p:cNvSpPr>
            <p:nvPr/>
          </p:nvSpPr>
          <p:spPr bwMode="auto">
            <a:xfrm>
              <a:off x="1219200" y="6230779"/>
              <a:ext cx="1027845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 smtClean="0"/>
                <a:t>STS61A-35-86</a:t>
              </a:r>
              <a:endParaRPr lang="en-US" sz="1000" dirty="0"/>
            </a:p>
          </p:txBody>
        </p:sp>
        <p:sp>
          <p:nvSpPr>
            <p:cNvPr id="9222" name="TextBox 17"/>
            <p:cNvSpPr txBox="1">
              <a:spLocks noChangeArrowheads="1"/>
            </p:cNvSpPr>
            <p:nvPr/>
          </p:nvSpPr>
          <p:spPr bwMode="auto">
            <a:xfrm>
              <a:off x="6677343" y="6248400"/>
              <a:ext cx="1247457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 smtClean="0"/>
                <a:t>Red line </a:t>
              </a:r>
              <a:r>
                <a:rPr lang="en-US" sz="1000" b="1" dirty="0" smtClean="0"/>
                <a:t>≈</a:t>
              </a:r>
              <a:r>
                <a:rPr lang="en-US" sz="1000" dirty="0" smtClean="0"/>
                <a:t> </a:t>
              </a:r>
              <a:r>
                <a:rPr lang="en-US" sz="1000" dirty="0" smtClean="0"/>
                <a:t>31.0 </a:t>
              </a:r>
              <a:r>
                <a:rPr lang="en-US" sz="1000" dirty="0" smtClean="0"/>
                <a:t>km</a:t>
              </a:r>
              <a:endParaRPr lang="en-US" sz="1000" dirty="0"/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1295400" y="5562600"/>
              <a:ext cx="306694" cy="624345"/>
              <a:chOff x="1703081" y="5562600"/>
              <a:chExt cx="306694" cy="624345"/>
            </a:xfrm>
          </p:grpSpPr>
          <p:grpSp>
            <p:nvGrpSpPr>
              <p:cNvPr id="9226" name="Group 10"/>
              <p:cNvGrpSpPr>
                <a:grpSpLocks/>
              </p:cNvGrpSpPr>
              <p:nvPr/>
            </p:nvGrpSpPr>
            <p:grpSpPr bwMode="auto">
              <a:xfrm rot="15928171">
                <a:off x="1571483" y="5770297"/>
                <a:ext cx="624345" cy="208951"/>
                <a:chOff x="1219599" y="5105047"/>
                <a:chExt cx="685008" cy="228602"/>
              </a:xfrm>
            </p:grpSpPr>
            <p:grpSp>
              <p:nvGrpSpPr>
                <p:cNvPr id="9228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4" name="Oval 13"/>
                  <p:cNvSpPr/>
                  <p:nvPr/>
                </p:nvSpPr>
                <p:spPr>
                  <a:xfrm>
                    <a:off x="494952" y="4943216"/>
                    <a:ext cx="228448" cy="227311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5" name="Straight Arrow Connector 14"/>
                  <p:cNvCxnSpPr/>
                  <p:nvPr/>
                </p:nvCxnSpPr>
                <p:spPr>
                  <a:xfrm rot="5400000" flipH="1" flipV="1">
                    <a:off x="494978" y="4827870"/>
                    <a:ext cx="229102" cy="1784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Straight Connector 15"/>
                  <p:cNvCxnSpPr>
                    <a:stCxn id="14" idx="4"/>
                  </p:cNvCxnSpPr>
                  <p:nvPr/>
                </p:nvCxnSpPr>
                <p:spPr>
                  <a:xfrm rot="5400000">
                    <a:off x="498106" y="5278859"/>
                    <a:ext cx="227311" cy="1784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" name="Straight Connector 12"/>
                <p:cNvCxnSpPr/>
                <p:nvPr/>
              </p:nvCxnSpPr>
              <p:spPr>
                <a:xfrm rot="11486297">
                  <a:off x="1345881" y="5109988"/>
                  <a:ext cx="137819" cy="39265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Text Box 8"/>
              <p:cNvSpPr txBox="1">
                <a:spLocks noChangeArrowheads="1"/>
              </p:cNvSpPr>
              <p:nvPr/>
            </p:nvSpPr>
            <p:spPr bwMode="auto">
              <a:xfrm>
                <a:off x="1703081" y="5716750"/>
                <a:ext cx="306694" cy="3132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  <p:cxnSp>
          <p:nvCxnSpPr>
            <p:cNvPr id="23" name="Straight Connector 22"/>
            <p:cNvCxnSpPr/>
            <p:nvPr/>
          </p:nvCxnSpPr>
          <p:spPr bwMode="auto">
            <a:xfrm flipV="1">
              <a:off x="2133600" y="2495550"/>
              <a:ext cx="2619375" cy="704850"/>
            </a:xfrm>
            <a:prstGeom prst="line">
              <a:avLst/>
            </a:prstGeom>
            <a:ln w="28575"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4290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/>
              <a:t>EARTH:  </a:t>
            </a:r>
            <a:r>
              <a:rPr lang="en-US" sz="1600" b="1" i="1" dirty="0" smtClean="0"/>
              <a:t>Shoemaker (Australia)</a:t>
            </a:r>
            <a:endParaRPr lang="en-US" sz="1600" b="1" i="1" dirty="0"/>
          </a:p>
        </p:txBody>
      </p:sp>
      <p:grpSp>
        <p:nvGrpSpPr>
          <p:cNvPr id="3" name="Group 2"/>
          <p:cNvGrpSpPr/>
          <p:nvPr/>
        </p:nvGrpSpPr>
        <p:grpSpPr>
          <a:xfrm>
            <a:off x="1195632" y="873897"/>
            <a:ext cx="6805368" cy="5708328"/>
            <a:chOff x="1195632" y="873897"/>
            <a:chExt cx="6805368" cy="5708328"/>
          </a:xfrm>
        </p:grpSpPr>
        <p:pic>
          <p:nvPicPr>
            <p:cNvPr id="1026" name="Picture 2" descr="http://eol.jsc.nasa.gov/sseop/images/EFS/highres/ISS028/ISS028-E-1478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0788" y="873897"/>
              <a:ext cx="6780212" cy="54716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21" name="TextBox 19"/>
            <p:cNvSpPr txBox="1">
              <a:spLocks noChangeArrowheads="1"/>
            </p:cNvSpPr>
            <p:nvPr/>
          </p:nvSpPr>
          <p:spPr bwMode="auto">
            <a:xfrm>
              <a:off x="1195632" y="6317911"/>
              <a:ext cx="1155818" cy="252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dirty="0"/>
                <a:t>ISS028-E-14782</a:t>
              </a:r>
            </a:p>
          </p:txBody>
        </p:sp>
        <p:sp>
          <p:nvSpPr>
            <p:cNvPr id="9222" name="TextBox 17"/>
            <p:cNvSpPr txBox="1">
              <a:spLocks noChangeArrowheads="1"/>
            </p:cNvSpPr>
            <p:nvPr/>
          </p:nvSpPr>
          <p:spPr bwMode="auto">
            <a:xfrm>
              <a:off x="6675755" y="6336004"/>
              <a:ext cx="1247457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 smtClean="0"/>
                <a:t>Red line </a:t>
              </a:r>
              <a:r>
                <a:rPr lang="en-US" sz="1000" b="1" dirty="0" smtClean="0"/>
                <a:t>≈</a:t>
              </a:r>
              <a:r>
                <a:rPr lang="en-US" sz="1000" dirty="0" smtClean="0"/>
                <a:t> </a:t>
              </a:r>
              <a:r>
                <a:rPr lang="en-US" sz="1000" dirty="0" smtClean="0"/>
                <a:t>28.0 </a:t>
              </a:r>
              <a:r>
                <a:rPr lang="en-US" sz="1000" dirty="0" smtClean="0"/>
                <a:t>km</a:t>
              </a:r>
              <a:endParaRPr lang="en-US" sz="1000" dirty="0"/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1362437" y="5631811"/>
              <a:ext cx="314920" cy="641090"/>
              <a:chOff x="1686448" y="5562600"/>
              <a:chExt cx="306694" cy="624345"/>
            </a:xfrm>
          </p:grpSpPr>
          <p:grpSp>
            <p:nvGrpSpPr>
              <p:cNvPr id="9226" name="Group 10"/>
              <p:cNvGrpSpPr>
                <a:grpSpLocks/>
              </p:cNvGrpSpPr>
              <p:nvPr/>
            </p:nvGrpSpPr>
            <p:grpSpPr bwMode="auto">
              <a:xfrm rot="16564640">
                <a:off x="1571483" y="5770297"/>
                <a:ext cx="624345" cy="208951"/>
                <a:chOff x="1219599" y="5105047"/>
                <a:chExt cx="685008" cy="228602"/>
              </a:xfrm>
            </p:grpSpPr>
            <p:grpSp>
              <p:nvGrpSpPr>
                <p:cNvPr id="9228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4" name="Oval 13"/>
                  <p:cNvSpPr/>
                  <p:nvPr/>
                </p:nvSpPr>
                <p:spPr>
                  <a:xfrm>
                    <a:off x="494952" y="4943216"/>
                    <a:ext cx="228448" cy="227311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5" name="Straight Arrow Connector 14"/>
                  <p:cNvCxnSpPr/>
                  <p:nvPr/>
                </p:nvCxnSpPr>
                <p:spPr>
                  <a:xfrm rot="5400000" flipH="1" flipV="1">
                    <a:off x="494978" y="4827870"/>
                    <a:ext cx="229102" cy="1784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Straight Connector 15"/>
                  <p:cNvCxnSpPr>
                    <a:stCxn id="14" idx="4"/>
                  </p:cNvCxnSpPr>
                  <p:nvPr/>
                </p:nvCxnSpPr>
                <p:spPr>
                  <a:xfrm rot="5400000">
                    <a:off x="498106" y="5278859"/>
                    <a:ext cx="227311" cy="1784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" name="Straight Connector 12"/>
                <p:cNvCxnSpPr/>
                <p:nvPr/>
              </p:nvCxnSpPr>
              <p:spPr>
                <a:xfrm rot="11486297">
                  <a:off x="1345881" y="5109988"/>
                  <a:ext cx="137819" cy="39265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Text Box 8"/>
              <p:cNvSpPr txBox="1">
                <a:spLocks noChangeArrowheads="1"/>
              </p:cNvSpPr>
              <p:nvPr/>
            </p:nvSpPr>
            <p:spPr bwMode="auto">
              <a:xfrm>
                <a:off x="1686448" y="5716227"/>
                <a:ext cx="306694" cy="3132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  <p:cxnSp>
          <p:nvCxnSpPr>
            <p:cNvPr id="23" name="Straight Connector 22"/>
            <p:cNvCxnSpPr/>
            <p:nvPr/>
          </p:nvCxnSpPr>
          <p:spPr bwMode="auto">
            <a:xfrm flipV="1">
              <a:off x="2134556" y="3047790"/>
              <a:ext cx="4929352" cy="1253879"/>
            </a:xfrm>
            <a:prstGeom prst="line">
              <a:avLst/>
            </a:prstGeom>
            <a:ln w="28575"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8348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/>
              <a:t>EARTH:  </a:t>
            </a:r>
            <a:r>
              <a:rPr lang="en-US" sz="1600" b="1" i="1" dirty="0" err="1"/>
              <a:t>Piccaninny</a:t>
            </a:r>
            <a:r>
              <a:rPr lang="en-US" sz="1600" b="1" i="1" dirty="0" smtClean="0"/>
              <a:t> (Australia)</a:t>
            </a:r>
            <a:endParaRPr lang="en-US" sz="1600" b="1" i="1" dirty="0"/>
          </a:p>
        </p:txBody>
      </p:sp>
      <p:grpSp>
        <p:nvGrpSpPr>
          <p:cNvPr id="18" name="Group 17"/>
          <p:cNvGrpSpPr/>
          <p:nvPr/>
        </p:nvGrpSpPr>
        <p:grpSpPr>
          <a:xfrm>
            <a:off x="320575" y="903704"/>
            <a:ext cx="8502850" cy="5678521"/>
            <a:chOff x="320575" y="903704"/>
            <a:chExt cx="8502850" cy="5678521"/>
          </a:xfrm>
        </p:grpSpPr>
        <p:pic>
          <p:nvPicPr>
            <p:cNvPr id="2050" name="Picture 2" descr="http://eol.jsc.nasa.gov/sseop/images/EFS/highres/ISS034/ISS034-E-29105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575" y="903704"/>
              <a:ext cx="8502850" cy="54418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21" name="TextBox 19"/>
            <p:cNvSpPr txBox="1">
              <a:spLocks noChangeArrowheads="1"/>
            </p:cNvSpPr>
            <p:nvPr/>
          </p:nvSpPr>
          <p:spPr bwMode="auto">
            <a:xfrm>
              <a:off x="381000" y="6317911"/>
              <a:ext cx="1125629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dirty="0" smtClean="0"/>
                <a:t>ISS034-E-29105</a:t>
              </a:r>
              <a:endParaRPr lang="en-US" sz="1000" dirty="0"/>
            </a:p>
          </p:txBody>
        </p:sp>
        <p:sp>
          <p:nvSpPr>
            <p:cNvPr id="9222" name="TextBox 17"/>
            <p:cNvSpPr txBox="1">
              <a:spLocks noChangeArrowheads="1"/>
            </p:cNvSpPr>
            <p:nvPr/>
          </p:nvSpPr>
          <p:spPr bwMode="auto">
            <a:xfrm>
              <a:off x="7586075" y="6336004"/>
              <a:ext cx="1176925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 smtClean="0"/>
                <a:t>Red line </a:t>
              </a:r>
              <a:r>
                <a:rPr lang="en-US" sz="1000" b="1" dirty="0" smtClean="0"/>
                <a:t>≈</a:t>
              </a:r>
              <a:r>
                <a:rPr lang="en-US" sz="1000" dirty="0" smtClean="0"/>
                <a:t> </a:t>
              </a:r>
              <a:r>
                <a:rPr lang="en-US" sz="1000" dirty="0" smtClean="0"/>
                <a:t>7.0 </a:t>
              </a:r>
              <a:r>
                <a:rPr lang="en-US" sz="1000" dirty="0" smtClean="0"/>
                <a:t>km</a:t>
              </a:r>
              <a:endParaRPr lang="en-US" sz="1000" dirty="0"/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637881" y="5607310"/>
              <a:ext cx="314920" cy="641090"/>
              <a:chOff x="637881" y="5607310"/>
              <a:chExt cx="314920" cy="641090"/>
            </a:xfrm>
          </p:grpSpPr>
          <p:grpSp>
            <p:nvGrpSpPr>
              <p:cNvPr id="9226" name="Group 10"/>
              <p:cNvGrpSpPr>
                <a:grpSpLocks/>
              </p:cNvGrpSpPr>
              <p:nvPr/>
            </p:nvGrpSpPr>
            <p:grpSpPr bwMode="auto">
              <a:xfrm rot="17401717">
                <a:off x="491552" y="5820577"/>
                <a:ext cx="641090" cy="214555"/>
                <a:chOff x="1219599" y="5105047"/>
                <a:chExt cx="685008" cy="228602"/>
              </a:xfrm>
            </p:grpSpPr>
            <p:grpSp>
              <p:nvGrpSpPr>
                <p:cNvPr id="9228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4" name="Oval 13"/>
                  <p:cNvSpPr/>
                  <p:nvPr/>
                </p:nvSpPr>
                <p:spPr>
                  <a:xfrm>
                    <a:off x="494952" y="4943216"/>
                    <a:ext cx="228448" cy="227311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5" name="Straight Arrow Connector 14"/>
                  <p:cNvCxnSpPr/>
                  <p:nvPr/>
                </p:nvCxnSpPr>
                <p:spPr>
                  <a:xfrm rot="5400000" flipH="1" flipV="1">
                    <a:off x="494978" y="4827870"/>
                    <a:ext cx="229102" cy="1784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Straight Connector 15"/>
                  <p:cNvCxnSpPr>
                    <a:stCxn id="14" idx="4"/>
                  </p:cNvCxnSpPr>
                  <p:nvPr/>
                </p:nvCxnSpPr>
                <p:spPr>
                  <a:xfrm rot="5400000">
                    <a:off x="498106" y="5278859"/>
                    <a:ext cx="227311" cy="1784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" name="Straight Connector 12"/>
                <p:cNvCxnSpPr/>
                <p:nvPr/>
              </p:nvCxnSpPr>
              <p:spPr>
                <a:xfrm rot="11486297">
                  <a:off x="1345881" y="5109988"/>
                  <a:ext cx="137819" cy="39265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Text Box 8"/>
              <p:cNvSpPr txBox="1">
                <a:spLocks noChangeArrowheads="1"/>
              </p:cNvSpPr>
              <p:nvPr/>
            </p:nvSpPr>
            <p:spPr bwMode="auto">
              <a:xfrm>
                <a:off x="637881" y="5774484"/>
                <a:ext cx="314920" cy="3216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  <p:cxnSp>
          <p:nvCxnSpPr>
            <p:cNvPr id="23" name="Straight Connector 22"/>
            <p:cNvCxnSpPr/>
            <p:nvPr/>
          </p:nvCxnSpPr>
          <p:spPr bwMode="auto">
            <a:xfrm>
              <a:off x="1952636" y="3119439"/>
              <a:ext cx="976305" cy="840899"/>
            </a:xfrm>
            <a:prstGeom prst="line">
              <a:avLst/>
            </a:prstGeom>
            <a:ln w="28575"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149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96900" y="889000"/>
            <a:ext cx="7950200" cy="5657850"/>
            <a:chOff x="596900" y="889000"/>
            <a:chExt cx="7950200" cy="5657850"/>
          </a:xfrm>
        </p:grpSpPr>
        <p:pic>
          <p:nvPicPr>
            <p:cNvPr id="3077" name="Picture 2" descr="http://eol.jsc.nasa.gov/sseop/images/ESC/small/ISS012/ISS012-E-15881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900" y="889000"/>
              <a:ext cx="7948172" cy="5257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074" name="Group 22"/>
            <p:cNvGrpSpPr>
              <a:grpSpLocks/>
            </p:cNvGrpSpPr>
            <p:nvPr/>
          </p:nvGrpSpPr>
          <p:grpSpPr bwMode="auto">
            <a:xfrm>
              <a:off x="673100" y="5556250"/>
              <a:ext cx="612775" cy="307975"/>
              <a:chOff x="672543" y="5556250"/>
              <a:chExt cx="612867" cy="307975"/>
            </a:xfrm>
          </p:grpSpPr>
          <p:grpSp>
            <p:nvGrpSpPr>
              <p:cNvPr id="3081" name="Group 10"/>
              <p:cNvGrpSpPr>
                <a:grpSpLocks/>
              </p:cNvGrpSpPr>
              <p:nvPr/>
            </p:nvGrpSpPr>
            <p:grpSpPr bwMode="auto">
              <a:xfrm rot="-1771088">
                <a:off x="672543" y="5627309"/>
                <a:ext cx="612867" cy="205073"/>
                <a:chOff x="1219598" y="5105032"/>
                <a:chExt cx="685005" cy="228601"/>
              </a:xfrm>
            </p:grpSpPr>
            <p:grpSp>
              <p:nvGrpSpPr>
                <p:cNvPr id="3083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0" y="4876830"/>
                  <a:ext cx="228601" cy="685005"/>
                  <a:chOff x="495304" y="4725194"/>
                  <a:chExt cx="228600" cy="685006"/>
                </a:xfrm>
              </p:grpSpPr>
              <p:sp>
                <p:nvSpPr>
                  <p:cNvPr id="14" name="Oval 13"/>
                  <p:cNvSpPr/>
                  <p:nvPr/>
                </p:nvSpPr>
                <p:spPr>
                  <a:xfrm>
                    <a:off x="491267" y="4969886"/>
                    <a:ext cx="228281" cy="228926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5" name="Straight Arrow Connector 14"/>
                  <p:cNvCxnSpPr/>
                  <p:nvPr/>
                </p:nvCxnSpPr>
                <p:spPr>
                  <a:xfrm rot="5400000" flipH="1" flipV="1">
                    <a:off x="489172" y="4857648"/>
                    <a:ext cx="228927" cy="1769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Straight Connector 15"/>
                  <p:cNvCxnSpPr>
                    <a:stCxn id="14" idx="4"/>
                  </p:cNvCxnSpPr>
                  <p:nvPr/>
                </p:nvCxnSpPr>
                <p:spPr>
                  <a:xfrm rot="5400000">
                    <a:off x="487364" y="5293830"/>
                    <a:ext cx="227152" cy="1769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" name="Straight Connector 12"/>
                <p:cNvCxnSpPr/>
                <p:nvPr/>
              </p:nvCxnSpPr>
              <p:spPr>
                <a:xfrm rot="11486297">
                  <a:off x="1332593" y="5108648"/>
                  <a:ext cx="138421" cy="38932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Text Box 8"/>
              <p:cNvSpPr txBox="1">
                <a:spLocks noChangeArrowheads="1"/>
              </p:cNvSpPr>
              <p:nvPr/>
            </p:nvSpPr>
            <p:spPr bwMode="auto">
              <a:xfrm>
                <a:off x="812264" y="5556250"/>
                <a:ext cx="301670" cy="3079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  <p:cxnSp>
          <p:nvCxnSpPr>
            <p:cNvPr id="21" name="Straight Connector 20"/>
            <p:cNvCxnSpPr/>
            <p:nvPr/>
          </p:nvCxnSpPr>
          <p:spPr bwMode="auto">
            <a:xfrm flipV="1">
              <a:off x="3426488" y="3333750"/>
              <a:ext cx="2470010" cy="303753"/>
            </a:xfrm>
            <a:prstGeom prst="line">
              <a:avLst/>
            </a:prstGeom>
            <a:ln w="28575"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79" name="TextBox 19"/>
            <p:cNvSpPr txBox="1">
              <a:spLocks noChangeArrowheads="1"/>
            </p:cNvSpPr>
            <p:nvPr/>
          </p:nvSpPr>
          <p:spPr bwMode="auto">
            <a:xfrm>
              <a:off x="627189" y="6146744"/>
              <a:ext cx="1125567" cy="246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ISS012-E-15881</a:t>
              </a:r>
            </a:p>
          </p:txBody>
        </p:sp>
        <p:sp>
          <p:nvSpPr>
            <p:cNvPr id="3080" name="TextBox 17"/>
            <p:cNvSpPr txBox="1">
              <a:spLocks noChangeArrowheads="1"/>
            </p:cNvSpPr>
            <p:nvPr/>
          </p:nvSpPr>
          <p:spPr bwMode="auto">
            <a:xfrm>
              <a:off x="6597635" y="6146744"/>
              <a:ext cx="1949465" cy="400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Red line  </a:t>
              </a:r>
              <a:r>
                <a:rPr lang="en-US" sz="1000" b="1" dirty="0"/>
                <a:t>≈ </a:t>
              </a:r>
              <a:r>
                <a:rPr lang="en-US" sz="1000" dirty="0" smtClean="0"/>
                <a:t>65.0 </a:t>
              </a:r>
              <a:r>
                <a:rPr lang="en-US" sz="1000" dirty="0"/>
                <a:t>km</a:t>
              </a:r>
            </a:p>
            <a:p>
              <a:pPr algn="r"/>
              <a:r>
                <a:rPr lang="en-US" sz="1000" dirty="0"/>
                <a:t>Blue Marble Matches Image #2</a:t>
              </a:r>
            </a:p>
          </p:txBody>
        </p:sp>
      </p:grpSp>
      <p:sp>
        <p:nvSpPr>
          <p:cNvPr id="3076" name="TextBox 22"/>
          <p:cNvSpPr txBox="1">
            <a:spLocks noChangeArrowheads="1"/>
          </p:cNvSpPr>
          <p:nvPr/>
        </p:nvSpPr>
        <p:spPr bwMode="auto">
          <a:xfrm>
            <a:off x="2324100" y="55403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Manicouagan Crater (Canada)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09600" y="890969"/>
            <a:ext cx="7938529" cy="5614606"/>
            <a:chOff x="609600" y="890969"/>
            <a:chExt cx="7938529" cy="5614606"/>
          </a:xfrm>
        </p:grpSpPr>
        <p:pic>
          <p:nvPicPr>
            <p:cNvPr id="8194" name="Picture 2" descr="http://eol.jsc.nasa.gov/sseop/images/ESC/large/ISS014/ISS014-E-11841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09600" y="890969"/>
              <a:ext cx="7938529" cy="5249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104" name="Group 17"/>
            <p:cNvGrpSpPr>
              <a:grpSpLocks/>
            </p:cNvGrpSpPr>
            <p:nvPr/>
          </p:nvGrpSpPr>
          <p:grpSpPr bwMode="auto">
            <a:xfrm>
              <a:off x="673444" y="5504693"/>
              <a:ext cx="293312" cy="591618"/>
              <a:chOff x="609600" y="5413806"/>
              <a:chExt cx="301625" cy="612848"/>
            </a:xfrm>
          </p:grpSpPr>
          <p:grpSp>
            <p:nvGrpSpPr>
              <p:cNvPr id="4106" name="Group 10"/>
              <p:cNvGrpSpPr>
                <a:grpSpLocks/>
              </p:cNvGrpSpPr>
              <p:nvPr/>
            </p:nvGrpSpPr>
            <p:grpSpPr bwMode="auto">
              <a:xfrm rot="-6355721">
                <a:off x="492747" y="5617720"/>
                <a:ext cx="612848" cy="205019"/>
                <a:chOff x="1219599" y="5105047"/>
                <a:chExt cx="685008" cy="228602"/>
              </a:xfrm>
            </p:grpSpPr>
            <p:grpSp>
              <p:nvGrpSpPr>
                <p:cNvPr id="4108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4" name="Oval 13"/>
                  <p:cNvSpPr/>
                  <p:nvPr/>
                </p:nvSpPr>
                <p:spPr>
                  <a:xfrm>
                    <a:off x="490941" y="4945564"/>
                    <a:ext cx="227532" cy="227924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5" name="Straight Arrow Connector 14"/>
                  <p:cNvCxnSpPr/>
                  <p:nvPr/>
                </p:nvCxnSpPr>
                <p:spPr>
                  <a:xfrm rot="5400000" flipH="1" flipV="1">
                    <a:off x="489149" y="4831657"/>
                    <a:ext cx="229761" cy="1821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Straight Connector 15"/>
                  <p:cNvCxnSpPr>
                    <a:stCxn id="14" idx="4"/>
                  </p:cNvCxnSpPr>
                  <p:nvPr/>
                </p:nvCxnSpPr>
                <p:spPr>
                  <a:xfrm rot="5400000">
                    <a:off x="492012" y="5283767"/>
                    <a:ext cx="226086" cy="1821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" name="Straight Connector 12"/>
                <p:cNvCxnSpPr/>
                <p:nvPr/>
              </p:nvCxnSpPr>
              <p:spPr>
                <a:xfrm rot="11486297">
                  <a:off x="1337669" y="5111193"/>
                  <a:ext cx="137857" cy="40046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Text Box 8"/>
              <p:cNvSpPr txBox="1">
                <a:spLocks noChangeArrowheads="1"/>
              </p:cNvSpPr>
              <p:nvPr/>
            </p:nvSpPr>
            <p:spPr bwMode="auto">
              <a:xfrm>
                <a:off x="609246" y="5557659"/>
                <a:ext cx="302012" cy="3075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  <p:cxnSp>
          <p:nvCxnSpPr>
            <p:cNvPr id="20" name="Straight Connector 19"/>
            <p:cNvCxnSpPr/>
            <p:nvPr/>
          </p:nvCxnSpPr>
          <p:spPr bwMode="auto">
            <a:xfrm>
              <a:off x="3871913" y="3386138"/>
              <a:ext cx="1579562" cy="257175"/>
            </a:xfrm>
            <a:prstGeom prst="line">
              <a:avLst/>
            </a:prstGeom>
            <a:ln w="28575"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01" name="TextBox 20"/>
            <p:cNvSpPr txBox="1">
              <a:spLocks noChangeArrowheads="1"/>
            </p:cNvSpPr>
            <p:nvPr/>
          </p:nvSpPr>
          <p:spPr bwMode="auto">
            <a:xfrm>
              <a:off x="627753" y="6115392"/>
              <a:ext cx="1125406" cy="246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ISS014-E-11841</a:t>
              </a:r>
            </a:p>
          </p:txBody>
        </p:sp>
        <p:sp>
          <p:nvSpPr>
            <p:cNvPr id="4102" name="TextBox 17"/>
            <p:cNvSpPr txBox="1">
              <a:spLocks noChangeArrowheads="1"/>
            </p:cNvSpPr>
            <p:nvPr/>
          </p:nvSpPr>
          <p:spPr bwMode="auto">
            <a:xfrm>
              <a:off x="6652290" y="6119298"/>
              <a:ext cx="1895839" cy="386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4.5 km</a:t>
              </a:r>
            </a:p>
            <a:p>
              <a:pPr algn="r"/>
              <a:r>
                <a:rPr lang="en-US" sz="1000"/>
                <a:t>Blue Marble Matches Image #3</a:t>
              </a:r>
            </a:p>
          </p:txBody>
        </p:sp>
      </p:grpSp>
      <p:sp>
        <p:nvSpPr>
          <p:cNvPr id="4099" name="TextBox 22"/>
          <p:cNvSpPr txBox="1">
            <a:spLocks noChangeArrowheads="1"/>
          </p:cNvSpPr>
          <p:nvPr/>
        </p:nvSpPr>
        <p:spPr bwMode="auto">
          <a:xfrm>
            <a:off x="2324100" y="55403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Oasis Crater (Libya)</a:t>
            </a:r>
          </a:p>
        </p:txBody>
      </p:sp>
    </p:spTree>
    <p:extLst>
      <p:ext uri="{BB962C8B-B14F-4D97-AF65-F5344CB8AC3E}">
        <p14:creationId xmlns:p14="http://schemas.microsoft.com/office/powerpoint/2010/main" val="299430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7"/>
          <p:cNvSpPr txBox="1">
            <a:spLocks noChangeArrowheads="1"/>
          </p:cNvSpPr>
          <p:nvPr/>
        </p:nvSpPr>
        <p:spPr bwMode="auto">
          <a:xfrm>
            <a:off x="2324100" y="56038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Barringer Crater (United States)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26457" y="898525"/>
            <a:ext cx="7966681" cy="5654675"/>
            <a:chOff x="626457" y="898525"/>
            <a:chExt cx="7966681" cy="5654675"/>
          </a:xfrm>
        </p:grpSpPr>
        <p:pic>
          <p:nvPicPr>
            <p:cNvPr id="7170" name="Picture 2" descr="http://eol.jsc.nasa.gov/sseop/images/ESC/large/ISS014/ISS014-E-15775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26457" y="898525"/>
              <a:ext cx="7966681" cy="52506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24" name="TextBox 17"/>
            <p:cNvSpPr txBox="1">
              <a:spLocks noChangeArrowheads="1"/>
            </p:cNvSpPr>
            <p:nvPr/>
          </p:nvSpPr>
          <p:spPr bwMode="auto">
            <a:xfrm>
              <a:off x="6582950" y="6153108"/>
              <a:ext cx="1984910" cy="400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1.2 km</a:t>
              </a:r>
            </a:p>
            <a:p>
              <a:pPr algn="r"/>
              <a:r>
                <a:rPr lang="en-US" sz="1000"/>
                <a:t>Blue Marble Matches Image #4</a:t>
              </a:r>
            </a:p>
          </p:txBody>
        </p:sp>
        <p:grpSp>
          <p:nvGrpSpPr>
            <p:cNvPr id="5128" name="Group 19"/>
            <p:cNvGrpSpPr>
              <a:grpSpLocks/>
            </p:cNvGrpSpPr>
            <p:nvPr/>
          </p:nvGrpSpPr>
          <p:grpSpPr bwMode="auto">
            <a:xfrm>
              <a:off x="663152" y="5499087"/>
              <a:ext cx="301636" cy="612777"/>
              <a:chOff x="673776" y="5286788"/>
              <a:chExt cx="301625" cy="612834"/>
            </a:xfrm>
          </p:grpSpPr>
          <p:grpSp>
            <p:nvGrpSpPr>
              <p:cNvPr id="5130" name="Group 10"/>
              <p:cNvGrpSpPr>
                <a:grpSpLocks/>
              </p:cNvGrpSpPr>
              <p:nvPr/>
            </p:nvGrpSpPr>
            <p:grpSpPr bwMode="auto">
              <a:xfrm rot="-7331758">
                <a:off x="554329" y="5490675"/>
                <a:ext cx="612834" cy="205059"/>
                <a:chOff x="1219599" y="5105047"/>
                <a:chExt cx="685008" cy="228602"/>
              </a:xfrm>
            </p:grpSpPr>
            <p:grpSp>
              <p:nvGrpSpPr>
                <p:cNvPr id="5132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4" name="Oval 13"/>
                  <p:cNvSpPr/>
                  <p:nvPr/>
                </p:nvSpPr>
                <p:spPr>
                  <a:xfrm>
                    <a:off x="493767" y="4952091"/>
                    <a:ext cx="226520" cy="228927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5" name="Straight Arrow Connector 14"/>
                  <p:cNvCxnSpPr/>
                  <p:nvPr/>
                </p:nvCxnSpPr>
                <p:spPr>
                  <a:xfrm rot="5400000" flipH="1" flipV="1">
                    <a:off x="486888" y="4833187"/>
                    <a:ext cx="228927" cy="1769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Straight Connector 15"/>
                  <p:cNvCxnSpPr>
                    <a:stCxn id="14" idx="4"/>
                  </p:cNvCxnSpPr>
                  <p:nvPr/>
                </p:nvCxnSpPr>
                <p:spPr>
                  <a:xfrm rot="5400000">
                    <a:off x="488331" y="5281884"/>
                    <a:ext cx="227152" cy="1769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" name="Straight Connector 12"/>
                <p:cNvCxnSpPr/>
                <p:nvPr/>
              </p:nvCxnSpPr>
              <p:spPr>
                <a:xfrm rot="11486297">
                  <a:off x="1339410" y="5110802"/>
                  <a:ext cx="138421" cy="38933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Text Box 8"/>
              <p:cNvSpPr txBox="1">
                <a:spLocks noChangeArrowheads="1"/>
              </p:cNvSpPr>
              <p:nvPr/>
            </p:nvSpPr>
            <p:spPr bwMode="auto">
              <a:xfrm rot="21412050">
                <a:off x="674199" y="5443979"/>
                <a:ext cx="301614" cy="3080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  <p:cxnSp>
          <p:nvCxnSpPr>
            <p:cNvPr id="25" name="Straight Connector 24"/>
            <p:cNvCxnSpPr/>
            <p:nvPr/>
          </p:nvCxnSpPr>
          <p:spPr bwMode="auto">
            <a:xfrm rot="16200000" flipH="1">
              <a:off x="4423570" y="3402806"/>
              <a:ext cx="284162" cy="9525"/>
            </a:xfrm>
            <a:prstGeom prst="line">
              <a:avLst/>
            </a:prstGeom>
            <a:ln w="28575"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26" name="TextBox 19"/>
            <p:cNvSpPr txBox="1">
              <a:spLocks noChangeArrowheads="1"/>
            </p:cNvSpPr>
            <p:nvPr/>
          </p:nvSpPr>
          <p:spPr bwMode="auto">
            <a:xfrm>
              <a:off x="627063" y="6153108"/>
              <a:ext cx="1125670" cy="246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ISS014-E-15775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199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72691" y="883273"/>
            <a:ext cx="7998619" cy="5659923"/>
            <a:chOff x="572691" y="883273"/>
            <a:chExt cx="7998619" cy="5659923"/>
          </a:xfrm>
        </p:grpSpPr>
        <p:pic>
          <p:nvPicPr>
            <p:cNvPr id="2" name="Picture 2" descr="http://eol.jsc.nasa.gov/sseop/images/ESC/large/ISS014/ISS014-E-19496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72691" y="883273"/>
              <a:ext cx="7998619" cy="52939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152" name="Group 17"/>
            <p:cNvGrpSpPr>
              <a:grpSpLocks/>
            </p:cNvGrpSpPr>
            <p:nvPr/>
          </p:nvGrpSpPr>
          <p:grpSpPr bwMode="auto">
            <a:xfrm>
              <a:off x="690974" y="5508908"/>
              <a:ext cx="295932" cy="601297"/>
              <a:chOff x="645889" y="5381828"/>
              <a:chExt cx="301625" cy="612666"/>
            </a:xfrm>
          </p:grpSpPr>
          <p:grpSp>
            <p:nvGrpSpPr>
              <p:cNvPr id="6154" name="Group 10"/>
              <p:cNvGrpSpPr>
                <a:grpSpLocks/>
              </p:cNvGrpSpPr>
              <p:nvPr/>
            </p:nvGrpSpPr>
            <p:grpSpPr bwMode="auto">
              <a:xfrm rot="-7963153">
                <a:off x="517166" y="5585618"/>
                <a:ext cx="612666" cy="205086"/>
                <a:chOff x="1219599" y="5105047"/>
                <a:chExt cx="685008" cy="228602"/>
              </a:xfrm>
            </p:grpSpPr>
            <p:grpSp>
              <p:nvGrpSpPr>
                <p:cNvPr id="6156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4" name="Oval 13"/>
                  <p:cNvSpPr/>
                  <p:nvPr/>
                </p:nvSpPr>
                <p:spPr>
                  <a:xfrm>
                    <a:off x="488798" y="4945235"/>
                    <a:ext cx="229051" cy="229680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5" name="Straight Arrow Connector 14"/>
                  <p:cNvCxnSpPr/>
                  <p:nvPr/>
                </p:nvCxnSpPr>
                <p:spPr>
                  <a:xfrm rot="5400000" flipH="1" flipV="1">
                    <a:off x="492758" y="4829281"/>
                    <a:ext cx="227872" cy="1804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Straight Connector 15"/>
                  <p:cNvCxnSpPr>
                    <a:stCxn id="14" idx="4"/>
                  </p:cNvCxnSpPr>
                  <p:nvPr/>
                </p:nvCxnSpPr>
                <p:spPr>
                  <a:xfrm rot="5400000">
                    <a:off x="490937" y="5281765"/>
                    <a:ext cx="226064" cy="1803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" name="Straight Connector 12"/>
                <p:cNvCxnSpPr/>
                <p:nvPr/>
              </p:nvCxnSpPr>
              <p:spPr>
                <a:xfrm rot="11486297">
                  <a:off x="1339002" y="5113416"/>
                  <a:ext cx="137447" cy="37874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Text Box 8"/>
              <p:cNvSpPr txBox="1">
                <a:spLocks noChangeArrowheads="1"/>
              </p:cNvSpPr>
              <p:nvPr/>
            </p:nvSpPr>
            <p:spPr bwMode="auto">
              <a:xfrm rot="235889">
                <a:off x="645470" y="5522264"/>
                <a:ext cx="302573" cy="3073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  <p:cxnSp>
          <p:nvCxnSpPr>
            <p:cNvPr id="20" name="Straight Connector 19"/>
            <p:cNvCxnSpPr/>
            <p:nvPr/>
          </p:nvCxnSpPr>
          <p:spPr bwMode="auto">
            <a:xfrm rot="16200000" flipH="1">
              <a:off x="4302920" y="2326481"/>
              <a:ext cx="1427162" cy="1349375"/>
            </a:xfrm>
            <a:prstGeom prst="line">
              <a:avLst/>
            </a:prstGeom>
            <a:ln w="28575"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49" name="TextBox 20"/>
            <p:cNvSpPr txBox="1">
              <a:spLocks noChangeArrowheads="1"/>
            </p:cNvSpPr>
            <p:nvPr/>
          </p:nvSpPr>
          <p:spPr bwMode="auto">
            <a:xfrm>
              <a:off x="609600" y="6150500"/>
              <a:ext cx="1125419" cy="246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ISS014-E-19496</a:t>
              </a:r>
            </a:p>
          </p:txBody>
        </p:sp>
        <p:sp>
          <p:nvSpPr>
            <p:cNvPr id="6150" name="TextBox 17"/>
            <p:cNvSpPr txBox="1">
              <a:spLocks noChangeArrowheads="1"/>
            </p:cNvSpPr>
            <p:nvPr/>
          </p:nvSpPr>
          <p:spPr bwMode="auto">
            <a:xfrm>
              <a:off x="6620039" y="6150500"/>
              <a:ext cx="1912774" cy="3926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3.0 km</a:t>
              </a:r>
            </a:p>
            <a:p>
              <a:pPr algn="r"/>
              <a:r>
                <a:rPr lang="en-US" sz="1000"/>
                <a:t>Blue Marble Matches Image #5</a:t>
              </a:r>
            </a:p>
          </p:txBody>
        </p:sp>
      </p:grpSp>
      <p:sp>
        <p:nvSpPr>
          <p:cNvPr id="6147" name="TextBox 22"/>
          <p:cNvSpPr txBox="1">
            <a:spLocks noChangeArrowheads="1"/>
          </p:cNvSpPr>
          <p:nvPr/>
        </p:nvSpPr>
        <p:spPr bwMode="auto">
          <a:xfrm>
            <a:off x="2324100" y="55403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Ouarkziz Crater (Algeria)</a:t>
            </a:r>
          </a:p>
        </p:txBody>
      </p:sp>
    </p:spTree>
    <p:extLst>
      <p:ext uri="{BB962C8B-B14F-4D97-AF65-F5344CB8AC3E}">
        <p14:creationId xmlns:p14="http://schemas.microsoft.com/office/powerpoint/2010/main" val="310623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62622" y="898045"/>
            <a:ext cx="7861145" cy="5583718"/>
            <a:chOff x="662622" y="898045"/>
            <a:chExt cx="7861145" cy="5583718"/>
          </a:xfrm>
        </p:grpSpPr>
        <p:pic>
          <p:nvPicPr>
            <p:cNvPr id="5122" name="Picture 2" descr="http://eol.jsc.nasa.gov/sseop/images/ESC/large/ISS015/ISS015-E-17360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62622" y="898045"/>
              <a:ext cx="7861145" cy="5209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185" name="Line 5"/>
            <p:cNvSpPr>
              <a:spLocks noChangeShapeType="1"/>
            </p:cNvSpPr>
            <p:nvPr/>
          </p:nvSpPr>
          <p:spPr bwMode="auto">
            <a:xfrm flipV="1">
              <a:off x="4544825" y="3403381"/>
              <a:ext cx="1369097" cy="59253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176" name="Group 41"/>
            <p:cNvGrpSpPr>
              <a:grpSpLocks/>
            </p:cNvGrpSpPr>
            <p:nvPr/>
          </p:nvGrpSpPr>
          <p:grpSpPr bwMode="auto">
            <a:xfrm>
              <a:off x="794202" y="5413378"/>
              <a:ext cx="293092" cy="598398"/>
              <a:chOff x="685799" y="5334521"/>
              <a:chExt cx="301623" cy="615924"/>
            </a:xfrm>
          </p:grpSpPr>
          <p:grpSp>
            <p:nvGrpSpPr>
              <p:cNvPr id="7177" name="Group 75"/>
              <p:cNvGrpSpPr>
                <a:grpSpLocks/>
              </p:cNvGrpSpPr>
              <p:nvPr/>
            </p:nvGrpSpPr>
            <p:grpSpPr bwMode="auto">
              <a:xfrm rot="5767436">
                <a:off x="553895" y="5540089"/>
                <a:ext cx="615924" cy="204788"/>
                <a:chOff x="1224296" y="5107196"/>
                <a:chExt cx="687093" cy="228453"/>
              </a:xfrm>
            </p:grpSpPr>
            <p:grpSp>
              <p:nvGrpSpPr>
                <p:cNvPr id="7179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53616" y="4877876"/>
                  <a:ext cx="228453" cy="687093"/>
                  <a:chOff x="494688" y="4718086"/>
                  <a:chExt cx="228451" cy="687093"/>
                </a:xfrm>
              </p:grpSpPr>
              <p:sp>
                <p:nvSpPr>
                  <p:cNvPr id="36" name="Oval 35"/>
                  <p:cNvSpPr/>
                  <p:nvPr/>
                </p:nvSpPr>
                <p:spPr>
                  <a:xfrm>
                    <a:off x="507991" y="4962573"/>
                    <a:ext cx="229632" cy="227849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37" name="Straight Arrow Connector 36"/>
                  <p:cNvCxnSpPr/>
                  <p:nvPr/>
                </p:nvCxnSpPr>
                <p:spPr>
                  <a:xfrm rot="5400000" flipH="1" flipV="1">
                    <a:off x="505103" y="4838622"/>
                    <a:ext cx="229673" cy="1822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Straight Connector 37"/>
                  <p:cNvCxnSpPr>
                    <a:stCxn id="36" idx="4"/>
                  </p:cNvCxnSpPr>
                  <p:nvPr/>
                </p:nvCxnSpPr>
                <p:spPr>
                  <a:xfrm rot="5400000">
                    <a:off x="507061" y="5299828"/>
                    <a:ext cx="229673" cy="1823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5" name="Straight Connector 34"/>
                <p:cNvCxnSpPr/>
                <p:nvPr/>
              </p:nvCxnSpPr>
              <p:spPr>
                <a:xfrm rot="11486297">
                  <a:off x="1320830" y="5108524"/>
                  <a:ext cx="142178" cy="38272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" name="Text Box 8"/>
              <p:cNvSpPr txBox="1">
                <a:spLocks noChangeArrowheads="1"/>
              </p:cNvSpPr>
              <p:nvPr/>
            </p:nvSpPr>
            <p:spPr bwMode="auto">
              <a:xfrm>
                <a:off x="685334" y="5494649"/>
                <a:ext cx="302236" cy="3071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  <p:sp>
          <p:nvSpPr>
            <p:cNvPr id="7173" name="TextBox 20"/>
            <p:cNvSpPr txBox="1">
              <a:spLocks noChangeArrowheads="1"/>
            </p:cNvSpPr>
            <p:nvPr/>
          </p:nvSpPr>
          <p:spPr bwMode="auto">
            <a:xfrm>
              <a:off x="665651" y="6093038"/>
              <a:ext cx="1125774" cy="246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ISS015-E-17360</a:t>
              </a:r>
            </a:p>
          </p:txBody>
        </p:sp>
        <p:sp>
          <p:nvSpPr>
            <p:cNvPr id="7174" name="TextBox 17"/>
            <p:cNvSpPr txBox="1">
              <a:spLocks noChangeArrowheads="1"/>
            </p:cNvSpPr>
            <p:nvPr/>
          </p:nvSpPr>
          <p:spPr bwMode="auto">
            <a:xfrm>
              <a:off x="6600385" y="6093038"/>
              <a:ext cx="1894418" cy="388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4.2 km</a:t>
              </a:r>
            </a:p>
            <a:p>
              <a:pPr algn="r"/>
              <a:r>
                <a:rPr lang="en-US" sz="1000"/>
                <a:t>Blue Marble Matches Image #6</a:t>
              </a:r>
            </a:p>
          </p:txBody>
        </p:sp>
      </p:grpSp>
      <p:sp>
        <p:nvSpPr>
          <p:cNvPr id="7171" name="TextBox 22"/>
          <p:cNvSpPr txBox="1">
            <a:spLocks noChangeArrowheads="1"/>
          </p:cNvSpPr>
          <p:nvPr/>
        </p:nvSpPr>
        <p:spPr bwMode="auto">
          <a:xfrm>
            <a:off x="2324100" y="54927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Gosses Bluff Crater (Australia)</a:t>
            </a:r>
          </a:p>
        </p:txBody>
      </p:sp>
    </p:spTree>
    <p:extLst>
      <p:ext uri="{BB962C8B-B14F-4D97-AF65-F5344CB8AC3E}">
        <p14:creationId xmlns:p14="http://schemas.microsoft.com/office/powerpoint/2010/main" val="199232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1"/>
          <p:cNvGrpSpPr>
            <a:grpSpLocks/>
          </p:cNvGrpSpPr>
          <p:nvPr/>
        </p:nvGrpSpPr>
        <p:grpSpPr bwMode="auto">
          <a:xfrm>
            <a:off x="619125" y="901700"/>
            <a:ext cx="7905750" cy="5649913"/>
            <a:chOff x="552450" y="631826"/>
            <a:chExt cx="8058150" cy="5758814"/>
          </a:xfrm>
        </p:grpSpPr>
        <p:grpSp>
          <p:nvGrpSpPr>
            <p:cNvPr id="8196" name="Group 21"/>
            <p:cNvGrpSpPr>
              <a:grpSpLocks/>
            </p:cNvGrpSpPr>
            <p:nvPr/>
          </p:nvGrpSpPr>
          <p:grpSpPr bwMode="auto">
            <a:xfrm>
              <a:off x="552450" y="631826"/>
              <a:ext cx="8058150" cy="5362714"/>
              <a:chOff x="542925" y="677864"/>
              <a:chExt cx="8058150" cy="5363422"/>
            </a:xfrm>
          </p:grpSpPr>
          <p:pic>
            <p:nvPicPr>
              <p:cNvPr id="8199" name="Picture 2" descr="http://eol.jsc.nasa.gov/sseop/images/ESC/small/ISS018/ISS018-E-14908.JPG"/>
              <p:cNvPicPr>
                <a:picLocks noChangeAspect="1" noChangeArrowheads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2925" y="677864"/>
                <a:ext cx="8058150" cy="53498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8200" name="Group 20"/>
              <p:cNvGrpSpPr>
                <a:grpSpLocks/>
              </p:cNvGrpSpPr>
              <p:nvPr/>
            </p:nvGrpSpPr>
            <p:grpSpPr bwMode="auto">
              <a:xfrm>
                <a:off x="704462" y="5433914"/>
                <a:ext cx="301625" cy="607372"/>
                <a:chOff x="813382" y="5424583"/>
                <a:chExt cx="301625" cy="607372"/>
              </a:xfrm>
            </p:grpSpPr>
            <p:grpSp>
              <p:nvGrpSpPr>
                <p:cNvPr id="8202" name="Group 10"/>
                <p:cNvGrpSpPr>
                  <a:grpSpLocks/>
                </p:cNvGrpSpPr>
                <p:nvPr/>
              </p:nvGrpSpPr>
              <p:grpSpPr bwMode="auto">
                <a:xfrm rot="-2941200">
                  <a:off x="680856" y="5625868"/>
                  <a:ext cx="607372" cy="204801"/>
                  <a:chOff x="1225458" y="5106513"/>
                  <a:chExt cx="679023" cy="228305"/>
                </a:xfrm>
              </p:grpSpPr>
              <p:grpSp>
                <p:nvGrpSpPr>
                  <p:cNvPr id="8204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50817" y="4881154"/>
                    <a:ext cx="228305" cy="679023"/>
                    <a:chOff x="495360" y="4725033"/>
                    <a:chExt cx="228303" cy="679023"/>
                  </a:xfrm>
                </p:grpSpPr>
                <p:sp>
                  <p:nvSpPr>
                    <p:cNvPr id="28" name="Oval 27"/>
                    <p:cNvSpPr/>
                    <p:nvPr/>
                  </p:nvSpPr>
                  <p:spPr>
                    <a:xfrm>
                      <a:off x="487039" y="4956204"/>
                      <a:ext cx="229081" cy="226152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29" name="Straight Arrow Connector 28"/>
                    <p:cNvCxnSpPr/>
                    <p:nvPr/>
                  </p:nvCxnSpPr>
                  <p:spPr>
                    <a:xfrm rot="5400000" flipH="1" flipV="1">
                      <a:off x="486838" y="4842224"/>
                      <a:ext cx="226153" cy="1804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" name="Straight Connector 29"/>
                    <p:cNvCxnSpPr>
                      <a:stCxn id="28" idx="4"/>
                    </p:cNvCxnSpPr>
                    <p:nvPr/>
                  </p:nvCxnSpPr>
                  <p:spPr>
                    <a:xfrm rot="5400000">
                      <a:off x="487259" y="5287433"/>
                      <a:ext cx="226152" cy="1803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7" name="Straight Connector 26"/>
                  <p:cNvCxnSpPr/>
                  <p:nvPr/>
                </p:nvCxnSpPr>
                <p:spPr>
                  <a:xfrm rot="11486297">
                    <a:off x="1334899" y="5104928"/>
                    <a:ext cx="137501" cy="39684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813655" y="5562310"/>
                  <a:ext cx="300967" cy="3058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cxnSp>
            <p:nvCxnSpPr>
              <p:cNvPr id="39" name="Straight Connector 38"/>
              <p:cNvCxnSpPr/>
              <p:nvPr/>
            </p:nvCxnSpPr>
            <p:spPr bwMode="auto">
              <a:xfrm>
                <a:off x="3751623" y="3003380"/>
                <a:ext cx="1221667" cy="728241"/>
              </a:xfrm>
              <a:prstGeom prst="line">
                <a:avLst/>
              </a:prstGeom>
              <a:ln w="28575">
                <a:solidFill>
                  <a:srgbClr val="FF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97" name="TextBox 17"/>
            <p:cNvSpPr txBox="1">
              <a:spLocks noChangeArrowheads="1"/>
            </p:cNvSpPr>
            <p:nvPr/>
          </p:nvSpPr>
          <p:spPr bwMode="auto">
            <a:xfrm>
              <a:off x="588071" y="5980963"/>
              <a:ext cx="1147148" cy="250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ISS018-E-14908</a:t>
              </a:r>
            </a:p>
          </p:txBody>
        </p:sp>
        <p:sp>
          <p:nvSpPr>
            <p:cNvPr id="8198" name="TextBox 17"/>
            <p:cNvSpPr txBox="1">
              <a:spLocks noChangeArrowheads="1"/>
            </p:cNvSpPr>
            <p:nvPr/>
          </p:nvSpPr>
          <p:spPr bwMode="auto">
            <a:xfrm>
              <a:off x="6661027" y="5990530"/>
              <a:ext cx="194957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≈ 1.9 km</a:t>
              </a:r>
            </a:p>
            <a:p>
              <a:pPr algn="r"/>
              <a:r>
                <a:rPr lang="en-US" sz="1000"/>
                <a:t>Blue Marble Matches Image #7</a:t>
              </a:r>
            </a:p>
          </p:txBody>
        </p:sp>
      </p:grpSp>
      <p:sp>
        <p:nvSpPr>
          <p:cNvPr id="8195" name="TextBox 19"/>
          <p:cNvSpPr txBox="1">
            <a:spLocks noChangeArrowheads="1"/>
          </p:cNvSpPr>
          <p:nvPr/>
        </p:nvSpPr>
        <p:spPr bwMode="auto">
          <a:xfrm>
            <a:off x="2324100" y="55403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Tenoumer Crater (Mauritania)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1"/>
          <p:cNvGrpSpPr>
            <a:grpSpLocks/>
          </p:cNvGrpSpPr>
          <p:nvPr/>
        </p:nvGrpSpPr>
        <p:grpSpPr bwMode="auto">
          <a:xfrm>
            <a:off x="612775" y="903288"/>
            <a:ext cx="7918450" cy="5648325"/>
            <a:chOff x="593725" y="647700"/>
            <a:chExt cx="7985248" cy="5696010"/>
          </a:xfrm>
        </p:grpSpPr>
        <p:grpSp>
          <p:nvGrpSpPr>
            <p:cNvPr id="9220" name="Group 21"/>
            <p:cNvGrpSpPr>
              <a:grpSpLocks/>
            </p:cNvGrpSpPr>
            <p:nvPr/>
          </p:nvGrpSpPr>
          <p:grpSpPr bwMode="auto">
            <a:xfrm>
              <a:off x="593725" y="647700"/>
              <a:ext cx="7978775" cy="5295900"/>
              <a:chOff x="630697" y="647222"/>
              <a:chExt cx="7979903" cy="5296365"/>
            </a:xfrm>
          </p:grpSpPr>
          <p:pic>
            <p:nvPicPr>
              <p:cNvPr id="9223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10000" contrast="4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797"/>
              <a:stretch>
                <a:fillRect/>
              </a:stretch>
            </p:blipFill>
            <p:spPr bwMode="auto">
              <a:xfrm>
                <a:off x="630697" y="647222"/>
                <a:ext cx="7979903" cy="5296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224" name="Group 17"/>
              <p:cNvGrpSpPr>
                <a:grpSpLocks/>
              </p:cNvGrpSpPr>
              <p:nvPr/>
            </p:nvGrpSpPr>
            <p:grpSpPr bwMode="auto">
              <a:xfrm rot="982158">
                <a:off x="669925" y="5528936"/>
                <a:ext cx="612775" cy="307999"/>
                <a:chOff x="669382" y="5566562"/>
                <a:chExt cx="614055" cy="307777"/>
              </a:xfrm>
            </p:grpSpPr>
            <p:grpSp>
              <p:nvGrpSpPr>
                <p:cNvPr id="9226" name="Group 10"/>
                <p:cNvGrpSpPr>
                  <a:grpSpLocks/>
                </p:cNvGrpSpPr>
                <p:nvPr/>
              </p:nvGrpSpPr>
              <p:grpSpPr bwMode="auto">
                <a:xfrm rot="10278221">
                  <a:off x="669382" y="5607844"/>
                  <a:ext cx="614055" cy="204922"/>
                  <a:chOff x="1219599" y="5105047"/>
                  <a:chExt cx="685008" cy="228602"/>
                </a:xfrm>
              </p:grpSpPr>
              <p:grpSp>
                <p:nvGrpSpPr>
                  <p:cNvPr id="9228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47801" y="4876845"/>
                    <a:ext cx="228602" cy="685006"/>
                    <a:chOff x="495304" y="4725194"/>
                    <a:chExt cx="228600" cy="685006"/>
                  </a:xfrm>
                </p:grpSpPr>
                <p:sp>
                  <p:nvSpPr>
                    <p:cNvPr id="14" name="Oval 13"/>
                    <p:cNvSpPr/>
                    <p:nvPr/>
                  </p:nvSpPr>
                  <p:spPr>
                    <a:xfrm>
                      <a:off x="494952" y="4943216"/>
                      <a:ext cx="228448" cy="227311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15" name="Straight Arrow Connector 14"/>
                    <p:cNvCxnSpPr/>
                    <p:nvPr/>
                  </p:nvCxnSpPr>
                  <p:spPr>
                    <a:xfrm rot="5400000" flipH="1" flipV="1">
                      <a:off x="494978" y="4827870"/>
                      <a:ext cx="229102" cy="1784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" name="Straight Connector 15"/>
                    <p:cNvCxnSpPr>
                      <a:stCxn id="14" idx="4"/>
                    </p:cNvCxnSpPr>
                    <p:nvPr/>
                  </p:nvCxnSpPr>
                  <p:spPr>
                    <a:xfrm rot="5400000">
                      <a:off x="498106" y="5278859"/>
                      <a:ext cx="227311" cy="1784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" name="Straight Connector 12"/>
                  <p:cNvCxnSpPr/>
                  <p:nvPr/>
                </p:nvCxnSpPr>
                <p:spPr>
                  <a:xfrm rot="11486297">
                    <a:off x="1345881" y="5109988"/>
                    <a:ext cx="137819" cy="39265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7" name="Text Box 8"/>
                <p:cNvSpPr txBox="1">
                  <a:spLocks noChangeArrowheads="1"/>
                </p:cNvSpPr>
                <p:nvPr/>
              </p:nvSpPr>
              <p:spPr bwMode="auto">
                <a:xfrm rot="20617842">
                  <a:off x="796350" y="5563301"/>
                  <a:ext cx="301639" cy="3071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cxnSp>
            <p:nvCxnSpPr>
              <p:cNvPr id="26" name="Straight Connector 25"/>
              <p:cNvCxnSpPr/>
              <p:nvPr/>
            </p:nvCxnSpPr>
            <p:spPr bwMode="auto">
              <a:xfrm flipV="1">
                <a:off x="3789704" y="3758047"/>
                <a:ext cx="1372158" cy="313804"/>
              </a:xfrm>
              <a:prstGeom prst="line">
                <a:avLst/>
              </a:prstGeom>
              <a:ln w="28575">
                <a:solidFill>
                  <a:srgbClr val="FF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221" name="TextBox 19"/>
            <p:cNvSpPr txBox="1">
              <a:spLocks noChangeArrowheads="1"/>
            </p:cNvSpPr>
            <p:nvPr/>
          </p:nvSpPr>
          <p:spPr bwMode="auto">
            <a:xfrm>
              <a:off x="620286" y="5943600"/>
              <a:ext cx="1206105" cy="248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ISS018-E-023713</a:t>
              </a:r>
            </a:p>
          </p:txBody>
        </p:sp>
        <p:sp>
          <p:nvSpPr>
            <p:cNvPr id="9222" name="TextBox 17"/>
            <p:cNvSpPr txBox="1">
              <a:spLocks noChangeArrowheads="1"/>
            </p:cNvSpPr>
            <p:nvPr/>
          </p:nvSpPr>
          <p:spPr bwMode="auto">
            <a:xfrm>
              <a:off x="6629400" y="5943600"/>
              <a:ext cx="194957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1.9 km</a:t>
              </a:r>
            </a:p>
            <a:p>
              <a:pPr algn="r"/>
              <a:r>
                <a:rPr lang="en-US" sz="1000"/>
                <a:t>Blue Marble Matches Image #8</a:t>
              </a:r>
            </a:p>
          </p:txBody>
        </p:sp>
      </p:grpSp>
      <p:sp>
        <p:nvSpPr>
          <p:cNvPr id="9219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Lonar Crater (India)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/>
          <p:cNvCxnSpPr/>
          <p:nvPr/>
        </p:nvCxnSpPr>
        <p:spPr bwMode="auto">
          <a:xfrm flipV="1">
            <a:off x="3744913" y="3987800"/>
            <a:ext cx="1360487" cy="311150"/>
          </a:xfrm>
          <a:prstGeom prst="line">
            <a:avLst/>
          </a:prstGeom>
          <a:ln w="28575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1848967" y="904875"/>
            <a:ext cx="5446066" cy="5659438"/>
            <a:chOff x="2174586" y="893762"/>
            <a:chExt cx="5299675" cy="5507312"/>
          </a:xfrm>
        </p:grpSpPr>
        <p:sp>
          <p:nvSpPr>
            <p:cNvPr id="9221" name="TextBox 19"/>
            <p:cNvSpPr txBox="1">
              <a:spLocks noChangeArrowheads="1"/>
            </p:cNvSpPr>
            <p:nvPr/>
          </p:nvSpPr>
          <p:spPr bwMode="auto">
            <a:xfrm>
              <a:off x="2174586" y="6154853"/>
              <a:ext cx="1148070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STS51I-33-56AA</a:t>
              </a:r>
            </a:p>
          </p:txBody>
        </p:sp>
        <p:sp>
          <p:nvSpPr>
            <p:cNvPr id="9222" name="TextBox 17"/>
            <p:cNvSpPr txBox="1">
              <a:spLocks noChangeArrowheads="1"/>
            </p:cNvSpPr>
            <p:nvPr/>
          </p:nvSpPr>
          <p:spPr bwMode="auto">
            <a:xfrm>
              <a:off x="6039968" y="6154853"/>
              <a:ext cx="1427633" cy="2396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 smtClean="0"/>
                <a:t>Image width </a:t>
              </a:r>
              <a:r>
                <a:rPr lang="en-US" sz="1000" b="1" dirty="0" smtClean="0"/>
                <a:t>≈ </a:t>
              </a:r>
              <a:r>
                <a:rPr lang="en-US" sz="1000" dirty="0" smtClean="0"/>
                <a:t>80.0 km</a:t>
              </a:r>
              <a:endParaRPr lang="en-US" sz="1000" dirty="0"/>
            </a:p>
          </p:txBody>
        </p:sp>
        <p:pic>
          <p:nvPicPr>
            <p:cNvPr id="1026" name="Picture 2" descr="http://upload.wikimedia.org/wikipedia/commons/3/31/Vredefort_Dome_STS51I-33-56AA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1980" y="893762"/>
              <a:ext cx="5252281" cy="5284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Group 3"/>
            <p:cNvGrpSpPr/>
            <p:nvPr/>
          </p:nvGrpSpPr>
          <p:grpSpPr>
            <a:xfrm>
              <a:off x="2297430" y="5486400"/>
              <a:ext cx="303352" cy="607563"/>
              <a:chOff x="2297430" y="5486400"/>
              <a:chExt cx="303352" cy="607563"/>
            </a:xfrm>
          </p:grpSpPr>
          <p:grpSp>
            <p:nvGrpSpPr>
              <p:cNvPr id="9226" name="Group 10"/>
              <p:cNvGrpSpPr>
                <a:grpSpLocks/>
              </p:cNvGrpSpPr>
              <p:nvPr/>
            </p:nvGrpSpPr>
            <p:grpSpPr bwMode="auto">
              <a:xfrm rot="14463448">
                <a:off x="2195333" y="5688514"/>
                <a:ext cx="607563" cy="203335"/>
                <a:chOff x="1219599" y="5105047"/>
                <a:chExt cx="685008" cy="228602"/>
              </a:xfrm>
            </p:grpSpPr>
            <p:grpSp>
              <p:nvGrpSpPr>
                <p:cNvPr id="9228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14" name="Oval 13"/>
                  <p:cNvSpPr/>
                  <p:nvPr/>
                </p:nvSpPr>
                <p:spPr>
                  <a:xfrm>
                    <a:off x="494952" y="4943216"/>
                    <a:ext cx="228448" cy="227311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15" name="Straight Arrow Connector 14"/>
                  <p:cNvCxnSpPr/>
                  <p:nvPr/>
                </p:nvCxnSpPr>
                <p:spPr>
                  <a:xfrm rot="5400000" flipH="1" flipV="1">
                    <a:off x="494978" y="4827870"/>
                    <a:ext cx="229102" cy="1784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Straight Connector 15"/>
                  <p:cNvCxnSpPr>
                    <a:stCxn id="14" idx="4"/>
                  </p:cNvCxnSpPr>
                  <p:nvPr/>
                </p:nvCxnSpPr>
                <p:spPr>
                  <a:xfrm rot="5400000">
                    <a:off x="498106" y="5278859"/>
                    <a:ext cx="227311" cy="1784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" name="Straight Connector 12"/>
                <p:cNvCxnSpPr/>
                <p:nvPr/>
              </p:nvCxnSpPr>
              <p:spPr>
                <a:xfrm rot="11486297">
                  <a:off x="1345881" y="5109988"/>
                  <a:ext cx="137819" cy="39265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Text Box 8"/>
              <p:cNvSpPr txBox="1">
                <a:spLocks noChangeArrowheads="1"/>
              </p:cNvSpPr>
              <p:nvPr/>
            </p:nvSpPr>
            <p:spPr bwMode="auto">
              <a:xfrm>
                <a:off x="2297430" y="5635898"/>
                <a:ext cx="29845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</p:grpSp>
      <p:sp>
        <p:nvSpPr>
          <p:cNvPr id="9219" name="TextBox 21"/>
          <p:cNvSpPr txBox="1">
            <a:spLocks noChangeArrowheads="1"/>
          </p:cNvSpPr>
          <p:nvPr/>
        </p:nvSpPr>
        <p:spPr bwMode="auto">
          <a:xfrm>
            <a:off x="2324100" y="465921"/>
            <a:ext cx="4495800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/>
              <a:t>EARTH:  </a:t>
            </a:r>
            <a:r>
              <a:rPr lang="en-US" sz="1600" b="1" i="1" dirty="0" err="1" smtClean="0"/>
              <a:t>Vredefort</a:t>
            </a:r>
            <a:r>
              <a:rPr lang="en-US" sz="1600" b="1" i="1" dirty="0" smtClean="0"/>
              <a:t> (South Africa</a:t>
            </a:r>
            <a:r>
              <a:rPr lang="en-US" sz="1600" b="1" i="1" dirty="0" smtClean="0"/>
              <a:t>)</a:t>
            </a:r>
          </a:p>
          <a:p>
            <a:pPr algn="ctr"/>
            <a:r>
              <a:rPr lang="en-US" sz="900" dirty="0" err="1"/>
              <a:t>Vredefort</a:t>
            </a:r>
            <a:r>
              <a:rPr lang="en-US" sz="900" dirty="0"/>
              <a:t> Crater </a:t>
            </a:r>
            <a:r>
              <a:rPr lang="en-US" sz="900" dirty="0" smtClean="0"/>
              <a:t>Diameter ≈ </a:t>
            </a:r>
            <a:r>
              <a:rPr lang="en-US" sz="900" dirty="0"/>
              <a:t>160 km </a:t>
            </a:r>
            <a:r>
              <a:rPr lang="en-US" sz="900" dirty="0" smtClean="0"/>
              <a:t>(entire structure not visible in image)</a:t>
            </a:r>
            <a:endParaRPr lang="en-US" sz="1600" b="1" i="1" dirty="0"/>
          </a:p>
        </p:txBody>
      </p:sp>
    </p:spTree>
    <p:extLst>
      <p:ext uri="{BB962C8B-B14F-4D97-AF65-F5344CB8AC3E}">
        <p14:creationId xmlns:p14="http://schemas.microsoft.com/office/powerpoint/2010/main" val="288690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15288</TotalTime>
  <Words>231</Words>
  <Application>Microsoft Office PowerPoint</Application>
  <PresentationFormat>On-screen Show (4:3)</PresentationFormat>
  <Paragraphs>57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Paige Graff</dc:creator>
  <cp:lastModifiedBy>LMIT-ODIN</cp:lastModifiedBy>
  <cp:revision>297</cp:revision>
  <cp:lastPrinted>2013-07-15T17:21:37Z</cp:lastPrinted>
  <dcterms:created xsi:type="dcterms:W3CDTF">2011-01-12T13:58:00Z</dcterms:created>
  <dcterms:modified xsi:type="dcterms:W3CDTF">2013-07-29T18:31:53Z</dcterms:modified>
</cp:coreProperties>
</file>